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68" r:id="rId5"/>
    <p:sldId id="269" r:id="rId6"/>
    <p:sldId id="266" r:id="rId7"/>
    <p:sldId id="267" r:id="rId8"/>
    <p:sldId id="263" r:id="rId9"/>
    <p:sldId id="264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3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A23121-18F0-40A3-B545-3F5754375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45664A0-BF9D-4BF8-A5AC-DEE9DE5648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56DB37-C931-4633-880E-08B5F2844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5BBFD-A720-4430-9538-DD3F5528D169}" type="datetimeFigureOut">
              <a:rPr lang="de-AT" smtClean="0"/>
              <a:t>08.02.2020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AA64782-A0EF-4930-BE2B-D9E7491EE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92FA765-678D-4F69-8FB5-53B2523B5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B2BB5-D758-44CC-9D1D-3101D5C4BDA7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881674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A6ABDB-CECF-413F-A7FA-5F67EADC0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1FFF8AE-D31A-444F-8927-765B484A53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06B9CB-5687-4AA1-8018-6FE00D125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5BBFD-A720-4430-9538-DD3F5528D169}" type="datetimeFigureOut">
              <a:rPr lang="de-AT" smtClean="0"/>
              <a:t>08.02.2020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785121-CD92-4209-9B3C-FBFAF9076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C842A9B-2FB5-4211-AA67-22688F288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B2BB5-D758-44CC-9D1D-3101D5C4BDA7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055424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E41E59E-E8F8-480F-B723-4176910EE5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CAB0C2F-64CE-4A0D-ABCB-7480C4F201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8A7FEB4-FD67-4875-B070-82698E861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5BBFD-A720-4430-9538-DD3F5528D169}" type="datetimeFigureOut">
              <a:rPr lang="de-AT" smtClean="0"/>
              <a:t>08.02.2020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B6158DC-4566-441B-8170-762EBF8F2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41DBF4-8450-47A9-86FE-61133E99E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B2BB5-D758-44CC-9D1D-3101D5C4BDA7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437939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7A75EF-6BE4-4708-8241-F3D17E57A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920F4E2-D1CF-417C-BA56-3648E6058C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A18FD3-FD25-4816-BDBC-8BB8339E0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5BBFD-A720-4430-9538-DD3F5528D169}" type="datetimeFigureOut">
              <a:rPr lang="de-AT" smtClean="0"/>
              <a:t>08.02.2020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B70C5A-D5E7-4648-900A-BF16D10B6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7B8B717-0D45-40CC-94F6-550A00979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B2BB5-D758-44CC-9D1D-3101D5C4BDA7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39711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59A2C0-B982-44EE-A6E8-3F088E269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372AE9C-C8D7-4A64-811B-45A27C2B19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3C7C587-1163-4865-B8EF-1ADFB2638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5BBFD-A720-4430-9538-DD3F5528D169}" type="datetimeFigureOut">
              <a:rPr lang="de-AT" smtClean="0"/>
              <a:t>08.02.2020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A358D33-C8E9-4809-ACC2-0A140A3CC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373B6EF-037B-423C-A665-87EE52707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B2BB5-D758-44CC-9D1D-3101D5C4BDA7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08882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C56788-B65D-4CC2-B89F-E90F84741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B11E6-0922-47A8-9448-203654D572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395BD12-C391-4FA8-8888-24FC621AEA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BA332D4-073D-4139-AF3C-228BCAC22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5BBFD-A720-4430-9538-DD3F5528D169}" type="datetimeFigureOut">
              <a:rPr lang="de-AT" smtClean="0"/>
              <a:t>08.02.2020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34B5D8D-465C-4BC3-A647-06BA90C3A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E223276-873D-4197-8E8D-A563E34E7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B2BB5-D758-44CC-9D1D-3101D5C4BDA7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30704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3A75BD-07D4-4500-9154-EEEE16885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33F6036-4964-4F76-B492-A390006BF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75298C6-4CD5-4BEE-A7B9-335E9F22F6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40E204F-BCC4-49C9-B53E-82398F1686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7FC1FC8-2760-493B-8C54-3AACA6AE7A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0F43F38-006E-4D5D-9E65-E960A235D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5BBFD-A720-4430-9538-DD3F5528D169}" type="datetimeFigureOut">
              <a:rPr lang="de-AT" smtClean="0"/>
              <a:t>08.02.2020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3CD47F4-9037-4958-8FB8-706773633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BC54904-F0FE-412B-9F3B-9F19CD28F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B2BB5-D758-44CC-9D1D-3101D5C4BDA7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17141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F8A131-313B-4A30-A018-E00292E63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3BB8925-F94B-42BF-9BAE-4B385828D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5BBFD-A720-4430-9538-DD3F5528D169}" type="datetimeFigureOut">
              <a:rPr lang="de-AT" smtClean="0"/>
              <a:t>08.02.2020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197ED4B-78E7-46B4-AF55-C1AFFD4EA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B90C95C-4F46-4947-B4E4-9EC5F00B9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B2BB5-D758-44CC-9D1D-3101D5C4BDA7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10890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FA5B203-9687-49F1-B816-DE47D20E3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5BBFD-A720-4430-9538-DD3F5528D169}" type="datetimeFigureOut">
              <a:rPr lang="de-AT" smtClean="0"/>
              <a:t>08.02.2020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ACB9EB7-1F56-4AD8-8FCC-CC4631524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D15B7B8-8F74-42C7-B1D2-5AFF5F95B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B2BB5-D758-44CC-9D1D-3101D5C4BDA7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61184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CDC876-77C3-458D-95E3-D83A4BA27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499B19-263C-4A4E-B1B7-22A4FBBC2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1E644EF-8A05-461C-87EE-40A00CC7A3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896E38E-5EDB-47FF-90EB-6BB03D358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5BBFD-A720-4430-9538-DD3F5528D169}" type="datetimeFigureOut">
              <a:rPr lang="de-AT" smtClean="0"/>
              <a:t>08.02.2020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362AA07-66B3-4608-8268-129E2535D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7560E11-A443-4C69-9040-CECC17C05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B2BB5-D758-44CC-9D1D-3101D5C4BDA7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5219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2E4335-BC4F-41DD-9EC3-48C308984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AA76141-F5FD-44C6-8C41-FB58A43E31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2E96776-0364-494E-8379-631BAE71A0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2AD237E-1BD9-4750-92C8-2A887F56F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5BBFD-A720-4430-9538-DD3F5528D169}" type="datetimeFigureOut">
              <a:rPr lang="de-AT" smtClean="0"/>
              <a:t>08.02.2020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77FFAFC-C1BE-4850-92D7-0962B8C38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C9F5150-0E10-4986-AC57-33388ED16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B2BB5-D758-44CC-9D1D-3101D5C4BDA7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47522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BF96DF8-3BA5-488B-BE80-8D372A3D7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D658630-021F-408F-9470-4710C0772C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7E6744-C6E0-482C-A364-1790C80BB3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B5BBFD-A720-4430-9538-DD3F5528D169}" type="datetimeFigureOut">
              <a:rPr lang="de-AT" smtClean="0"/>
              <a:t>08.02.2020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EB65CA-5F9B-40A5-AABA-DF3264AC26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A7F6D59-3D9F-4A33-9316-F075614DEE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0B2BB5-D758-44CC-9D1D-3101D5C4BDA7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32651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12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11" Type="http://schemas.openxmlformats.org/officeDocument/2006/relationships/slide" Target="slide6.xml"/><Relationship Id="rId5" Type="http://schemas.openxmlformats.org/officeDocument/2006/relationships/slide" Target="slide2.xml"/><Relationship Id="rId10" Type="http://schemas.openxmlformats.org/officeDocument/2006/relationships/image" Target="../media/image4.png"/><Relationship Id="rId4" Type="http://schemas.openxmlformats.org/officeDocument/2006/relationships/image" Target="../media/image2.png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7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slide" Target="slide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plendit.at/2015/07/16/mvc-pattern-und-die-umsetzung-in-verschiedenen-frameworks/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hyperlink" Target="https://www.oracle.com/technical-resources/articles/java/mvc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ansihaudakari.wordpress.com/frameworks/jsf/jsf-lifecycle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oracle.com/javaee/7/tutorial/jsf-intro006.htm#BNAQS" TargetMode="External"/><Relationship Id="rId13" Type="http://schemas.openxmlformats.org/officeDocument/2006/relationships/hyperlink" Target="https://rieckpil.de/common-enterprise-use-cases/" TargetMode="External"/><Relationship Id="rId18" Type="http://schemas.openxmlformats.org/officeDocument/2006/relationships/hyperlink" Target="https://www.heise.de/ix/artikel/Quattro-Stagioni-505830.html" TargetMode="External"/><Relationship Id="rId3" Type="http://schemas.microsoft.com/office/2007/relationships/hdphoto" Target="../media/hdphoto1.wdp"/><Relationship Id="rId7" Type="http://schemas.openxmlformats.org/officeDocument/2006/relationships/hyperlink" Target="https://splendit.at/2015/07/16/mvc-pattern-und-die-umsetzung-in-verschiedenen-frameworks/" TargetMode="External"/><Relationship Id="rId12" Type="http://schemas.openxmlformats.org/officeDocument/2006/relationships/hyperlink" Target="https://rieckpil.de/howto-create-nice-looking-jsf-2-3-applications-with-primefaces-7-0/" TargetMode="External"/><Relationship Id="rId17" Type="http://schemas.openxmlformats.org/officeDocument/2006/relationships/hyperlink" Target="https://www.ntu.edu.sg/home/ehchua/programming/java/JSPByExample.html" TargetMode="External"/><Relationship Id="rId2" Type="http://schemas.openxmlformats.org/officeDocument/2006/relationships/image" Target="../media/image11.png"/><Relationship Id="rId16" Type="http://schemas.openxmlformats.org/officeDocument/2006/relationships/hyperlink" Target="https://jaxenter.de/mvc-web-framework-java-enterprise-72358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oracle.com/technical-resources/articles/java/mvc.html" TargetMode="External"/><Relationship Id="rId11" Type="http://schemas.openxmlformats.org/officeDocument/2006/relationships/hyperlink" Target="https://www.udemy.com/course/jsf-tutorial/" TargetMode="External"/><Relationship Id="rId5" Type="http://schemas.openxmlformats.org/officeDocument/2006/relationships/hyperlink" Target="https://blogs.oracle.com/theaquarium/why-another-mvc-framework-in-java-ee-8" TargetMode="External"/><Relationship Id="rId15" Type="http://schemas.openxmlformats.org/officeDocument/2006/relationships/hyperlink" Target="https://bansihaudakari.wordpress.com/frameworks/jsf/jsf-lifecycle/" TargetMode="External"/><Relationship Id="rId10" Type="http://schemas.openxmlformats.org/officeDocument/2006/relationships/hyperlink" Target="https://www.youtube.com/watch?v=U0YZiO1nKFs&amp;list=PLCaS22Sjc8YRf7CsYx-9grOagq6TokClp" TargetMode="External"/><Relationship Id="rId19" Type="http://schemas.openxmlformats.org/officeDocument/2006/relationships/hyperlink" Target="https://www.javabullets.com/is-jsf-still-relevant/" TargetMode="External"/><Relationship Id="rId4" Type="http://schemas.openxmlformats.org/officeDocument/2006/relationships/hyperlink" Target="https://rieckpil.de/category/java-ee/jsf/" TargetMode="External"/><Relationship Id="rId9" Type="http://schemas.openxmlformats.org/officeDocument/2006/relationships/hyperlink" Target="https://www.javatpoint.com/jsf-managed-beans" TargetMode="External"/><Relationship Id="rId14" Type="http://schemas.openxmlformats.org/officeDocument/2006/relationships/hyperlink" Target="http://edufs.edu.htl-leonding.ac.at/~t.stuetz/download/nvs/presentations/10.JSF.Primefaces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6DD91A-2071-4EB1-902D-A66E9DFC17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C44767B-D49D-40CE-B783-BEB51750E6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9" name="Grafik 8" descr="Ein Bild, das drinnen, dunkel, Tisch, sitzend enthält.&#10;&#10;Automatisch generierte Beschreibung">
            <a:extLst>
              <a:ext uri="{FF2B5EF4-FFF2-40B4-BE49-F238E27FC236}">
                <a16:creationId xmlns:a16="http://schemas.microsoft.com/office/drawing/2014/main" id="{3289868C-0A30-45C8-8EF6-AFE87C5EEA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31" t="-86" r="-123" b="86"/>
          <a:stretch/>
        </p:blipFill>
        <p:spPr>
          <a:xfrm>
            <a:off x="-1" y="-16073"/>
            <a:ext cx="12239625" cy="6884789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4B8FE081-AE50-4BFA-B512-2056685B4CF0}"/>
              </a:ext>
            </a:extLst>
          </p:cNvPr>
          <p:cNvSpPr txBox="1"/>
          <p:nvPr/>
        </p:nvSpPr>
        <p:spPr>
          <a:xfrm>
            <a:off x="228599" y="145683"/>
            <a:ext cx="68427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4800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Java Webtechnologien</a:t>
            </a:r>
          </a:p>
        </p:txBody>
      </p:sp>
      <p:grpSp>
        <p:nvGrpSpPr>
          <p:cNvPr id="85" name="Gruppieren 84">
            <a:extLst>
              <a:ext uri="{FF2B5EF4-FFF2-40B4-BE49-F238E27FC236}">
                <a16:creationId xmlns:a16="http://schemas.microsoft.com/office/drawing/2014/main" id="{BD4477D6-D6B4-47B7-8ED8-900F63555041}"/>
              </a:ext>
            </a:extLst>
          </p:cNvPr>
          <p:cNvGrpSpPr/>
          <p:nvPr/>
        </p:nvGrpSpPr>
        <p:grpSpPr>
          <a:xfrm>
            <a:off x="3297053" y="3468098"/>
            <a:ext cx="5208731" cy="1067836"/>
            <a:chOff x="3782828" y="3553823"/>
            <a:chExt cx="5208731" cy="1067836"/>
          </a:xfrm>
        </p:grpSpPr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808F5203-6EBF-4405-9407-966960993F1E}"/>
                </a:ext>
              </a:extLst>
            </p:cNvPr>
            <p:cNvCxnSpPr>
              <a:cxnSpLocks/>
            </p:cNvCxnSpPr>
            <p:nvPr/>
          </p:nvCxnSpPr>
          <p:spPr>
            <a:xfrm>
              <a:off x="3782828" y="3553823"/>
              <a:ext cx="1636353" cy="911914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Gerader Verbinder 44">
              <a:extLst>
                <a:ext uri="{FF2B5EF4-FFF2-40B4-BE49-F238E27FC236}">
                  <a16:creationId xmlns:a16="http://schemas.microsoft.com/office/drawing/2014/main" id="{D57A3C41-3C33-4C10-A03D-0E65430BA7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87096" y="3905807"/>
              <a:ext cx="1104463" cy="715852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Textfeld 85">
            <a:extLst>
              <a:ext uri="{FF2B5EF4-FFF2-40B4-BE49-F238E27FC236}">
                <a16:creationId xmlns:a16="http://schemas.microsoft.com/office/drawing/2014/main" id="{6FA27140-E758-4498-B59C-317AEF44C7B0}"/>
              </a:ext>
            </a:extLst>
          </p:cNvPr>
          <p:cNvSpPr txBox="1"/>
          <p:nvPr/>
        </p:nvSpPr>
        <p:spPr>
          <a:xfrm>
            <a:off x="10555646" y="6360756"/>
            <a:ext cx="1636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René Deicker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Folienzoom 10">
                <a:extLst>
                  <a:ext uri="{FF2B5EF4-FFF2-40B4-BE49-F238E27FC236}">
                    <a16:creationId xmlns:a16="http://schemas.microsoft.com/office/drawing/2014/main" id="{E63EF102-EED5-4F32-9A13-FF5AC446780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7321544"/>
                  </p:ext>
                </p:extLst>
              </p:nvPr>
            </p:nvGraphicFramePr>
            <p:xfrm>
              <a:off x="800697" y="1505318"/>
              <a:ext cx="2672690" cy="2672690"/>
            </p:xfrm>
            <a:graphic>
              <a:graphicData uri="http://schemas.microsoft.com/office/powerpoint/2016/slidezoom">
                <pslz:sldZm>
                  <pslz:sldZmObj sldId="257" cId="2792861044">
                    <pslz:zmPr id="{BC824C31-C599-410C-B9CC-CF75EFE29BBA}" imageType="cover" transitionDur="1000">
                      <p166:blipFill xmlns:p166="http://schemas.microsoft.com/office/powerpoint/2016/6/main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672690" cy="267269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Folienzoom 10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E63EF102-EED5-4F32-9A13-FF5AC446780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0697" y="1505318"/>
                <a:ext cx="2672690" cy="2672690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Folienzoom 12">
                <a:extLst>
                  <a:ext uri="{FF2B5EF4-FFF2-40B4-BE49-F238E27FC236}">
                    <a16:creationId xmlns:a16="http://schemas.microsoft.com/office/drawing/2014/main" id="{02297F8B-2148-4F3D-BC98-747E37889D4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5631164"/>
                  </p:ext>
                </p:extLst>
              </p:nvPr>
            </p:nvGraphicFramePr>
            <p:xfrm>
              <a:off x="4724305" y="3662196"/>
              <a:ext cx="2791012" cy="2791012"/>
            </p:xfrm>
            <a:graphic>
              <a:graphicData uri="http://schemas.microsoft.com/office/powerpoint/2016/slidezoom">
                <pslz:sldZm>
                  <pslz:sldZmObj sldId="265" cId="2926466226">
                    <pslz:zmPr id="{9773EDD8-335C-4DF2-9188-749FF0A188FD}" imageType="cover" transitionDur="1000">
                      <p166:blipFill xmlns:p166="http://schemas.microsoft.com/office/powerpoint/2016/6/main"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91012" cy="2791012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Folienzoom 12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02297F8B-2148-4F3D-BC98-747E37889D4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24305" y="3662196"/>
                <a:ext cx="2791012" cy="2791012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8" name="Folienzoom 27">
                <a:extLst>
                  <a:ext uri="{FF2B5EF4-FFF2-40B4-BE49-F238E27FC236}">
                    <a16:creationId xmlns:a16="http://schemas.microsoft.com/office/drawing/2014/main" id="{9D90C547-A154-47CB-9540-8F8364AFE18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63834390"/>
                  </p:ext>
                </p:extLst>
              </p:nvPr>
            </p:nvGraphicFramePr>
            <p:xfrm>
              <a:off x="8402145" y="2027500"/>
              <a:ext cx="2630524" cy="2630524"/>
            </p:xfrm>
            <a:graphic>
              <a:graphicData uri="http://schemas.microsoft.com/office/powerpoint/2016/slidezoom">
                <pslz:sldZm>
                  <pslz:sldZmObj sldId="266" cId="3507117189">
                    <pslz:zmPr id="{FB22A6FF-9169-4649-A22D-AE7D5C5E46EB}" imageType="cover" transitionDur="1000">
                      <p166:blipFill xmlns:p166="http://schemas.microsoft.com/office/powerpoint/2016/6/main"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630524" cy="2630524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8" name="Folienzoom 27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9D90C547-A154-47CB-9540-8F8364AFE18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402145" y="2027500"/>
                <a:ext cx="2630524" cy="2630524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2955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D35357CC-5773-4012-9434-AFA1BDCBD8A1}"/>
              </a:ext>
            </a:extLst>
          </p:cNvPr>
          <p:cNvGrpSpPr/>
          <p:nvPr/>
        </p:nvGrpSpPr>
        <p:grpSpPr>
          <a:xfrm>
            <a:off x="1072868" y="1629907"/>
            <a:ext cx="10046264" cy="3259631"/>
            <a:chOff x="660815" y="2340014"/>
            <a:chExt cx="9978611" cy="3259631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E344B816-CC25-4B0F-9DBF-700038D34951}"/>
                </a:ext>
              </a:extLst>
            </p:cNvPr>
            <p:cNvGrpSpPr/>
            <p:nvPr/>
          </p:nvGrpSpPr>
          <p:grpSpPr>
            <a:xfrm>
              <a:off x="660815" y="2340014"/>
              <a:ext cx="5103222" cy="3259631"/>
              <a:chOff x="-27045" y="1894742"/>
              <a:chExt cx="8149729" cy="3259631"/>
            </a:xfrm>
          </p:grpSpPr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5D303F47-A953-40F3-ADE5-469F86C07357}"/>
                  </a:ext>
                </a:extLst>
              </p:cNvPr>
              <p:cNvSpPr txBox="1"/>
              <p:nvPr/>
            </p:nvSpPr>
            <p:spPr>
              <a:xfrm>
                <a:off x="-27045" y="1894742"/>
                <a:ext cx="814972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AT" sz="3600" u="sng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Komponentenbasiert</a:t>
                </a:r>
                <a:endParaRPr lang="de-AT" sz="4400" u="sng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45F7E7A7-ACEC-45BD-86A6-05CC3FBB25B0}"/>
                  </a:ext>
                </a:extLst>
              </p:cNvPr>
              <p:cNvSpPr txBox="1"/>
              <p:nvPr/>
            </p:nvSpPr>
            <p:spPr>
              <a:xfrm>
                <a:off x="-27045" y="2692160"/>
                <a:ext cx="6544992" cy="24622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AT" sz="2200" dirty="0">
                    <a:solidFill>
                      <a:schemeClr val="bg1"/>
                    </a:solidFill>
                    <a:latin typeface="Avenir Next LT Pro" panose="020B0504020202020204" pitchFamily="34" charset="0"/>
                  </a:rPr>
                  <a:t>schwergewichtig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AT" sz="2200" dirty="0">
                    <a:solidFill>
                      <a:schemeClr val="bg1"/>
                    </a:solidFill>
                    <a:latin typeface="Avenir Next LT Pro" panose="020B0504020202020204" pitchFamily="34" charset="0"/>
                  </a:rPr>
                  <a:t>JSF, ASP.NET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AT" sz="2200" dirty="0">
                    <a:solidFill>
                      <a:schemeClr val="bg1"/>
                    </a:solidFill>
                    <a:latin typeface="Avenir Next LT Pro" panose="020B0504020202020204" pitchFamily="34" charset="0"/>
                  </a:rPr>
                  <a:t>Komponenten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AT" sz="2200" dirty="0">
                    <a:solidFill>
                      <a:schemeClr val="bg1"/>
                    </a:solidFill>
                    <a:latin typeface="Avenir Next LT Pro" panose="020B0504020202020204" pitchFamily="34" charset="0"/>
                  </a:rPr>
                  <a:t>Serverseitig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AT" sz="2200" dirty="0">
                    <a:solidFill>
                      <a:schemeClr val="bg1"/>
                    </a:solidFill>
                    <a:latin typeface="Avenir Next LT Pro" panose="020B0504020202020204" pitchFamily="34" charset="0"/>
                  </a:rPr>
                  <a:t>Framework übernimmt HTTP Kommunikation und UI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AT" sz="2200" dirty="0">
                    <a:solidFill>
                      <a:schemeClr val="bg1"/>
                    </a:solidFill>
                    <a:latin typeface="Avenir Next LT Pro" panose="020B0504020202020204" pitchFamily="34" charset="0"/>
                  </a:rPr>
                  <a:t>Unflexibel</a:t>
                </a:r>
              </a:p>
            </p:txBody>
          </p:sp>
        </p:grpSp>
        <p:grpSp>
          <p:nvGrpSpPr>
            <p:cNvPr id="11" name="Gruppieren 10">
              <a:extLst>
                <a:ext uri="{FF2B5EF4-FFF2-40B4-BE49-F238E27FC236}">
                  <a16:creationId xmlns:a16="http://schemas.microsoft.com/office/drawing/2014/main" id="{2A8BBD0E-FA6A-423A-BA47-9280D67FA89F}"/>
                </a:ext>
              </a:extLst>
            </p:cNvPr>
            <p:cNvGrpSpPr/>
            <p:nvPr/>
          </p:nvGrpSpPr>
          <p:grpSpPr>
            <a:xfrm>
              <a:off x="6370707" y="2353821"/>
              <a:ext cx="4268719" cy="2568715"/>
              <a:chOff x="1899047" y="1908549"/>
              <a:chExt cx="6817049" cy="2568715"/>
            </a:xfrm>
          </p:grpSpPr>
          <p:sp>
            <p:nvSpPr>
              <p:cNvPr id="12" name="Textfeld 11">
                <a:extLst>
                  <a:ext uri="{FF2B5EF4-FFF2-40B4-BE49-F238E27FC236}">
                    <a16:creationId xmlns:a16="http://schemas.microsoft.com/office/drawing/2014/main" id="{1F2188B4-638E-4F04-955A-8550E1F25C74}"/>
                  </a:ext>
                </a:extLst>
              </p:cNvPr>
              <p:cNvSpPr txBox="1"/>
              <p:nvPr/>
            </p:nvSpPr>
            <p:spPr>
              <a:xfrm>
                <a:off x="1899047" y="1908549"/>
                <a:ext cx="569917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AT" sz="3600" u="sng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Aktionsbasiert</a:t>
                </a:r>
              </a:p>
            </p:txBody>
          </p:sp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69CE3B54-0438-4B1C-8D3B-B2FB7DC118BC}"/>
                  </a:ext>
                </a:extLst>
              </p:cNvPr>
              <p:cNvSpPr txBox="1"/>
              <p:nvPr/>
            </p:nvSpPr>
            <p:spPr>
              <a:xfrm>
                <a:off x="2020907" y="2692160"/>
                <a:ext cx="6695189" cy="17851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AT" sz="2200" dirty="0">
                    <a:solidFill>
                      <a:schemeClr val="bg1"/>
                    </a:solidFill>
                    <a:latin typeface="Avenir Next LT Pro" panose="020B0504020202020204" pitchFamily="34" charset="0"/>
                  </a:rPr>
                  <a:t>Leichtgewichtig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AT" sz="2200" dirty="0" err="1">
                    <a:solidFill>
                      <a:schemeClr val="bg1"/>
                    </a:solidFill>
                    <a:latin typeface="Avenir Next LT Pro" panose="020B0504020202020204" pitchFamily="34" charset="0"/>
                  </a:rPr>
                  <a:t>JavaEE</a:t>
                </a:r>
                <a:r>
                  <a:rPr lang="de-AT" sz="2200" dirty="0">
                    <a:solidFill>
                      <a:schemeClr val="bg1"/>
                    </a:solidFill>
                    <a:latin typeface="Avenir Next LT Pro" panose="020B0504020202020204" pitchFamily="34" charset="0"/>
                  </a:rPr>
                  <a:t> MVC, ASP.NET MVC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AT" sz="2200" dirty="0">
                    <a:solidFill>
                      <a:schemeClr val="bg1"/>
                    </a:solidFill>
                    <a:latin typeface="Avenir Next LT Pro" panose="020B0504020202020204" pitchFamily="34" charset="0"/>
                  </a:rPr>
                  <a:t>UI durch Webtechnologien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AT" sz="2200" dirty="0">
                    <a:solidFill>
                      <a:schemeClr val="bg1"/>
                    </a:solidFill>
                    <a:latin typeface="Avenir Next LT Pro" panose="020B0504020202020204" pitchFamily="34" charset="0"/>
                  </a:rPr>
                  <a:t>Hohe Flexibilität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AT" sz="2200" dirty="0">
                    <a:solidFill>
                      <a:schemeClr val="bg1"/>
                    </a:solidFill>
                    <a:latin typeface="Avenir Next LT Pro" panose="020B0504020202020204" pitchFamily="34" charset="0"/>
                  </a:rPr>
                  <a:t>Mehr Aufwand</a:t>
                </a:r>
              </a:p>
            </p:txBody>
          </p:sp>
        </p:grpSp>
      </p:grpSp>
      <p:sp>
        <p:nvSpPr>
          <p:cNvPr id="16" name="Textfeld 15">
            <a:extLst>
              <a:ext uri="{FF2B5EF4-FFF2-40B4-BE49-F238E27FC236}">
                <a16:creationId xmlns:a16="http://schemas.microsoft.com/office/drawing/2014/main" id="{BE0D6239-F2FE-4BA7-BB51-AD02F270D2D6}"/>
              </a:ext>
            </a:extLst>
          </p:cNvPr>
          <p:cNvSpPr txBox="1"/>
          <p:nvPr/>
        </p:nvSpPr>
        <p:spPr>
          <a:xfrm>
            <a:off x="228599" y="145683"/>
            <a:ext cx="107267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4800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Ansätze der Java Webtechnologien</a:t>
            </a:r>
          </a:p>
        </p:txBody>
      </p:sp>
    </p:spTree>
    <p:extLst>
      <p:ext uri="{BB962C8B-B14F-4D97-AF65-F5344CB8AC3E}">
        <p14:creationId xmlns:p14="http://schemas.microsoft.com/office/powerpoint/2010/main" val="2792861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D5704567-74F2-418D-9A5B-F84CB825A3F0}"/>
              </a:ext>
            </a:extLst>
          </p:cNvPr>
          <p:cNvGrpSpPr/>
          <p:nvPr/>
        </p:nvGrpSpPr>
        <p:grpSpPr>
          <a:xfrm>
            <a:off x="1189660" y="1285443"/>
            <a:ext cx="4287114" cy="4287114"/>
            <a:chOff x="1189660" y="1285443"/>
            <a:chExt cx="4287114" cy="4287114"/>
          </a:xfrm>
        </p:grpSpPr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2AC2869A-7D56-456E-B07B-B78126ECA795}"/>
                </a:ext>
              </a:extLst>
            </p:cNvPr>
            <p:cNvSpPr/>
            <p:nvPr/>
          </p:nvSpPr>
          <p:spPr>
            <a:xfrm>
              <a:off x="1189660" y="1285443"/>
              <a:ext cx="4287114" cy="4287114"/>
            </a:xfrm>
            <a:prstGeom prst="ellipse">
              <a:avLst/>
            </a:prstGeom>
            <a:solidFill>
              <a:schemeClr val="tx2">
                <a:lumMod val="75000"/>
                <a:alpha val="7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/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BE0D6239-F2FE-4BA7-BB51-AD02F270D2D6}"/>
                </a:ext>
              </a:extLst>
            </p:cNvPr>
            <p:cNvSpPr txBox="1"/>
            <p:nvPr/>
          </p:nvSpPr>
          <p:spPr>
            <a:xfrm>
              <a:off x="1486002" y="3136612"/>
              <a:ext cx="369442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AT" sz="3200" dirty="0">
                  <a:solidFill>
                    <a:schemeClr val="bg1"/>
                  </a:solidFill>
                  <a:latin typeface="Aharoni" panose="020B0604020202020204" pitchFamily="2" charset="-79"/>
                  <a:cs typeface="Aharoni" panose="020B0604020202020204" pitchFamily="2" charset="-79"/>
                </a:rPr>
                <a:t>Java Server Faces</a:t>
              </a:r>
            </a:p>
          </p:txBody>
        </p:sp>
      </p:grp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78868318-3443-4464-AD2E-B0E4536B5072}"/>
              </a:ext>
            </a:extLst>
          </p:cNvPr>
          <p:cNvCxnSpPr>
            <a:cxnSpLocks/>
          </p:cNvCxnSpPr>
          <p:nvPr/>
        </p:nvCxnSpPr>
        <p:spPr>
          <a:xfrm flipV="1">
            <a:off x="5192191" y="1831713"/>
            <a:ext cx="1316622" cy="536398"/>
          </a:xfrm>
          <a:prstGeom prst="line">
            <a:avLst/>
          </a:prstGeom>
          <a:ln w="5715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B8958660-3363-430E-9A60-63D4DD8BAE5F}"/>
              </a:ext>
            </a:extLst>
          </p:cNvPr>
          <p:cNvGrpSpPr/>
          <p:nvPr/>
        </p:nvGrpSpPr>
        <p:grpSpPr>
          <a:xfrm>
            <a:off x="7422716" y="4489889"/>
            <a:ext cx="2165336" cy="2165336"/>
            <a:chOff x="7422716" y="4489889"/>
            <a:chExt cx="2165336" cy="2165336"/>
          </a:xfrm>
        </p:grpSpPr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8BBE1F87-A21E-4F32-83DE-3EE7EC8A1E5A}"/>
                </a:ext>
              </a:extLst>
            </p:cNvPr>
            <p:cNvSpPr/>
            <p:nvPr/>
          </p:nvSpPr>
          <p:spPr>
            <a:xfrm>
              <a:off x="7422716" y="4489889"/>
              <a:ext cx="2165336" cy="2165336"/>
            </a:xfrm>
            <a:prstGeom prst="ellipse">
              <a:avLst/>
            </a:prstGeom>
            <a:solidFill>
              <a:schemeClr val="tx2">
                <a:lumMod val="75000"/>
                <a:alpha val="7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/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583C4AAD-9B8E-44F3-8D84-B7097CE51A3C}"/>
                </a:ext>
              </a:extLst>
            </p:cNvPr>
            <p:cNvSpPr txBox="1"/>
            <p:nvPr/>
          </p:nvSpPr>
          <p:spPr>
            <a:xfrm>
              <a:off x="7625600" y="5280170"/>
              <a:ext cx="175956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AT" sz="3200" dirty="0">
                  <a:solidFill>
                    <a:schemeClr val="bg1"/>
                  </a:solidFill>
                  <a:latin typeface="Aharoni" panose="020B0604020202020204" pitchFamily="2" charset="-79"/>
                  <a:cs typeface="Aharoni" panose="020B0604020202020204" pitchFamily="2" charset="-79"/>
                </a:rPr>
                <a:t>Beispiel</a:t>
              </a:r>
            </a:p>
          </p:txBody>
        </p:sp>
      </p:grp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0D2BDCAA-98C0-416E-818D-9955DDBC0326}"/>
              </a:ext>
            </a:extLst>
          </p:cNvPr>
          <p:cNvCxnSpPr>
            <a:cxnSpLocks/>
          </p:cNvCxnSpPr>
          <p:nvPr/>
        </p:nvCxnSpPr>
        <p:spPr>
          <a:xfrm>
            <a:off x="5487601" y="3404811"/>
            <a:ext cx="1836387" cy="0"/>
          </a:xfrm>
          <a:prstGeom prst="line">
            <a:avLst/>
          </a:prstGeom>
          <a:ln w="5715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DD07A80B-ECB1-4878-B7BE-72F16892A26E}"/>
              </a:ext>
            </a:extLst>
          </p:cNvPr>
          <p:cNvCxnSpPr>
            <a:cxnSpLocks/>
          </p:cNvCxnSpPr>
          <p:nvPr/>
        </p:nvCxnSpPr>
        <p:spPr>
          <a:xfrm>
            <a:off x="5195399" y="4505093"/>
            <a:ext cx="1313414" cy="442292"/>
          </a:xfrm>
          <a:prstGeom prst="line">
            <a:avLst/>
          </a:prstGeom>
          <a:ln w="5715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9" name="Folienzoom 28">
                <a:extLst>
                  <a:ext uri="{FF2B5EF4-FFF2-40B4-BE49-F238E27FC236}">
                    <a16:creationId xmlns:a16="http://schemas.microsoft.com/office/drawing/2014/main" id="{DD59F188-4F5D-4601-B7DE-5AD05871FE7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4044907"/>
                  </p:ext>
                </p:extLst>
              </p:nvPr>
            </p:nvGraphicFramePr>
            <p:xfrm>
              <a:off x="7400764" y="175948"/>
              <a:ext cx="2187288" cy="2187288"/>
            </p:xfrm>
            <a:graphic>
              <a:graphicData uri="http://schemas.microsoft.com/office/powerpoint/2016/slidezoom">
                <pslz:sldZm>
                  <pslz:sldZmObj sldId="268" cId="200077470">
                    <pslz:zmPr id="{8701BCD3-7B95-4781-8DC3-0FCDCFAAD3FD}" imageType="cover" transitionDur="1000">
                      <p166:blipFill xmlns:p166="http://schemas.microsoft.com/office/powerpoint/2016/6/main">
                        <a:blip r:embed="rId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187288" cy="2187288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9" name="Folienzoom 28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DD59F188-4F5D-4601-B7DE-5AD05871FE7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00764" y="175948"/>
                <a:ext cx="2187288" cy="2187288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1" name="Folienzoom 30">
                <a:extLst>
                  <a:ext uri="{FF2B5EF4-FFF2-40B4-BE49-F238E27FC236}">
                    <a16:creationId xmlns:a16="http://schemas.microsoft.com/office/drawing/2014/main" id="{7FA56B44-16F9-4591-8758-B131F47E663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14818840"/>
                  </p:ext>
                </p:extLst>
              </p:nvPr>
            </p:nvGraphicFramePr>
            <p:xfrm>
              <a:off x="9385167" y="2258537"/>
              <a:ext cx="2340924" cy="2340924"/>
            </p:xfrm>
            <a:graphic>
              <a:graphicData uri="http://schemas.microsoft.com/office/powerpoint/2016/slidezoom">
                <pslz:sldZm>
                  <pslz:sldZmObj sldId="269" cId="375912533">
                    <pslz:zmPr id="{E5325848-8CEF-4B70-861F-75A72AD07371}" imageType="cover" transitionDur="1000">
                      <p166:blipFill xmlns:p166="http://schemas.microsoft.com/office/powerpoint/2016/6/main"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340924" cy="2340924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1" name="Folienzoom 30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7FA56B44-16F9-4591-8758-B131F47E663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85167" y="2258537"/>
                <a:ext cx="2340924" cy="2340924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26466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feld 17">
            <a:extLst>
              <a:ext uri="{FF2B5EF4-FFF2-40B4-BE49-F238E27FC236}">
                <a16:creationId xmlns:a16="http://schemas.microsoft.com/office/drawing/2014/main" id="{B4128AFD-0D60-40AC-96E9-E8552B874998}"/>
              </a:ext>
            </a:extLst>
          </p:cNvPr>
          <p:cNvSpPr txBox="1"/>
          <p:nvPr/>
        </p:nvSpPr>
        <p:spPr>
          <a:xfrm>
            <a:off x="187326" y="189612"/>
            <a:ext cx="6328977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4400" u="sng" dirty="0">
                <a:solidFill>
                  <a:schemeClr val="bg1"/>
                </a:solidFill>
                <a:latin typeface="Impact" panose="020B0806030902050204" pitchFamily="34" charset="0"/>
              </a:rPr>
              <a:t>Model-View-Controller</a:t>
            </a:r>
          </a:p>
          <a:p>
            <a:r>
              <a:rPr lang="de-AT" sz="3200" dirty="0">
                <a:solidFill>
                  <a:schemeClr val="bg1"/>
                </a:solidFill>
                <a:latin typeface="Avenir Next LT Pro" panose="020B0504020202020204" pitchFamily="34" charset="0"/>
              </a:rPr>
              <a:t>MVC</a:t>
            </a:r>
          </a:p>
        </p:txBody>
      </p:sp>
      <p:pic>
        <p:nvPicPr>
          <p:cNvPr id="1026" name="Picture 2" descr="Abbildung 1: Interaktion zwischen den Schichten">
            <a:extLst>
              <a:ext uri="{FF2B5EF4-FFF2-40B4-BE49-F238E27FC236}">
                <a16:creationId xmlns:a16="http://schemas.microsoft.com/office/drawing/2014/main" id="{9D7F569D-40FD-443F-ADF2-CDE0BECC7C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1116" y="2028346"/>
            <a:ext cx="6769768" cy="3234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CEC9CC1F-0082-44A5-A8E6-A17339E04C47}"/>
              </a:ext>
            </a:extLst>
          </p:cNvPr>
          <p:cNvSpPr txBox="1"/>
          <p:nvPr/>
        </p:nvSpPr>
        <p:spPr>
          <a:xfrm>
            <a:off x="1915427" y="6054197"/>
            <a:ext cx="92017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https://splendit.at/2015/07/16/mvc-pattern-und-die-umsetzung-in-verschiedenen-frameworks/</a:t>
            </a:r>
            <a:endParaRPr lang="de-AT" dirty="0">
              <a:solidFill>
                <a:schemeClr val="bg1"/>
              </a:solidFill>
            </a:endParaRPr>
          </a:p>
          <a:p>
            <a:r>
              <a:rPr lang="de-AT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https://www.oracle.com/technical-resources/articles/java/mvc.html</a:t>
            </a:r>
            <a:endParaRPr lang="de-AT" dirty="0">
              <a:solidFill>
                <a:schemeClr val="bg1"/>
              </a:solidFill>
            </a:endParaRPr>
          </a:p>
          <a:p>
            <a:endParaRPr lang="de-AT" dirty="0">
              <a:solidFill>
                <a:schemeClr val="bg1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8C2A9E3-8792-42E3-92D6-99A7506547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6906" y="2018741"/>
            <a:ext cx="7158187" cy="3244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77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feld 17">
            <a:extLst>
              <a:ext uri="{FF2B5EF4-FFF2-40B4-BE49-F238E27FC236}">
                <a16:creationId xmlns:a16="http://schemas.microsoft.com/office/drawing/2014/main" id="{B4128AFD-0D60-40AC-96E9-E8552B874998}"/>
              </a:ext>
            </a:extLst>
          </p:cNvPr>
          <p:cNvSpPr txBox="1"/>
          <p:nvPr/>
        </p:nvSpPr>
        <p:spPr>
          <a:xfrm>
            <a:off x="187326" y="189612"/>
            <a:ext cx="63289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4400" u="sng" dirty="0">
                <a:solidFill>
                  <a:schemeClr val="bg1"/>
                </a:solidFill>
                <a:latin typeface="Impact" panose="020B0806030902050204" pitchFamily="34" charset="0"/>
              </a:rPr>
              <a:t>Lebenszyklus</a:t>
            </a:r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2CA9EC12-C68E-486C-A6A1-F7D04A9B66FE}"/>
              </a:ext>
            </a:extLst>
          </p:cNvPr>
          <p:cNvGrpSpPr/>
          <p:nvPr/>
        </p:nvGrpSpPr>
        <p:grpSpPr>
          <a:xfrm>
            <a:off x="3702518" y="1045608"/>
            <a:ext cx="4786964" cy="4950840"/>
            <a:chOff x="3595562" y="1223748"/>
            <a:chExt cx="5000876" cy="5172075"/>
          </a:xfrm>
        </p:grpSpPr>
        <p:pic>
          <p:nvPicPr>
            <p:cNvPr id="5" name="Grafik 4" descr="Ein Bild, das Text, Karte enthält.&#10;&#10;Automatisch generierte Beschreibung">
              <a:extLst>
                <a:ext uri="{FF2B5EF4-FFF2-40B4-BE49-F238E27FC236}">
                  <a16:creationId xmlns:a16="http://schemas.microsoft.com/office/drawing/2014/main" id="{5057B159-CC3C-40B2-BFEE-73A97B544A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4239"/>
            <a:stretch/>
          </p:blipFill>
          <p:spPr>
            <a:xfrm>
              <a:off x="3595562" y="1223748"/>
              <a:ext cx="5000876" cy="5172075"/>
            </a:xfrm>
            <a:prstGeom prst="rect">
              <a:avLst/>
            </a:prstGeom>
          </p:spPr>
        </p:pic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B330911E-3122-4B5A-A38C-C4E0950C2D0F}"/>
                </a:ext>
              </a:extLst>
            </p:cNvPr>
            <p:cNvSpPr/>
            <p:nvPr/>
          </p:nvSpPr>
          <p:spPr>
            <a:xfrm rot="19709091">
              <a:off x="4263992" y="2845623"/>
              <a:ext cx="1311442" cy="22860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AT"/>
            </a:p>
          </p:txBody>
        </p:sp>
      </p:grpSp>
      <p:sp>
        <p:nvSpPr>
          <p:cNvPr id="9" name="Textfeld 8">
            <a:extLst>
              <a:ext uri="{FF2B5EF4-FFF2-40B4-BE49-F238E27FC236}">
                <a16:creationId xmlns:a16="http://schemas.microsoft.com/office/drawing/2014/main" id="{88CA6368-DE71-4EAA-9DC9-484AE8C2A33B}"/>
              </a:ext>
            </a:extLst>
          </p:cNvPr>
          <p:cNvSpPr txBox="1"/>
          <p:nvPr/>
        </p:nvSpPr>
        <p:spPr>
          <a:xfrm>
            <a:off x="2959768" y="6092698"/>
            <a:ext cx="711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https://bansihaudakari.wordpress.com/frameworks/jsf/jsf-lifecycle/</a:t>
            </a:r>
            <a:endParaRPr lang="de-A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912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8B82362F-4AF7-4EE2-A014-DC567ADEBC4B}"/>
              </a:ext>
            </a:extLst>
          </p:cNvPr>
          <p:cNvGrpSpPr/>
          <p:nvPr/>
        </p:nvGrpSpPr>
        <p:grpSpPr>
          <a:xfrm>
            <a:off x="1554114" y="2705725"/>
            <a:ext cx="9963149" cy="1354217"/>
            <a:chOff x="1659992" y="2545598"/>
            <a:chExt cx="9963149" cy="1354217"/>
          </a:xfrm>
        </p:grpSpPr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45F7E7A7-ACEC-45BD-86A6-05CC3FBB25B0}"/>
                </a:ext>
              </a:extLst>
            </p:cNvPr>
            <p:cNvSpPr txBox="1"/>
            <p:nvPr/>
          </p:nvSpPr>
          <p:spPr>
            <a:xfrm>
              <a:off x="6096000" y="2545598"/>
              <a:ext cx="552714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AT" sz="2200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Engine für </a:t>
              </a:r>
              <a:r>
                <a:rPr lang="de-AT" sz="2200" dirty="0" err="1">
                  <a:solidFill>
                    <a:schemeClr val="bg1"/>
                  </a:solidFill>
                  <a:latin typeface="Avenir Next LT Pro" panose="020B0504020202020204" pitchFamily="34" charset="0"/>
                </a:rPr>
                <a:t>Quarkus</a:t>
              </a:r>
              <a:endParaRPr lang="de-AT" sz="2200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AT" sz="2200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Experimenteller Modus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AT" sz="2200" dirty="0">
                  <a:solidFill>
                    <a:schemeClr val="bg1"/>
                  </a:solidFill>
                  <a:latin typeface="Avenir Next LT Pro" panose="020B0504020202020204" pitchFamily="34" charset="0"/>
                </a:rPr>
                <a:t>Wenig Informationen im Internet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B4128AFD-0D60-40AC-96E9-E8552B874998}"/>
                </a:ext>
              </a:extLst>
            </p:cNvPr>
            <p:cNvSpPr txBox="1"/>
            <p:nvPr/>
          </p:nvSpPr>
          <p:spPr>
            <a:xfrm>
              <a:off x="1659992" y="2637931"/>
              <a:ext cx="3009900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AT" sz="4400" u="sng" dirty="0" err="1">
                  <a:solidFill>
                    <a:schemeClr val="bg1"/>
                  </a:solidFill>
                  <a:latin typeface="Impact" panose="020B0806030902050204" pitchFamily="34" charset="0"/>
                </a:rPr>
                <a:t>Quarkus</a:t>
              </a:r>
              <a:endParaRPr lang="de-AT" sz="4400" u="sng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  <a:p>
              <a:pPr algn="r"/>
              <a:r>
                <a:rPr lang="de-AT" sz="3200" dirty="0" err="1">
                  <a:solidFill>
                    <a:schemeClr val="bg1"/>
                  </a:solidFill>
                  <a:latin typeface="Avenir Next LT Pro" panose="020B0504020202020204" pitchFamily="34" charset="0"/>
                </a:rPr>
                <a:t>Qute</a:t>
              </a:r>
              <a:endParaRPr lang="de-AT" sz="3200" dirty="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07117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972EB047-9F73-4A0C-B00A-E8EAF8CBDB7A}"/>
              </a:ext>
            </a:extLst>
          </p:cNvPr>
          <p:cNvSpPr txBox="1"/>
          <p:nvPr/>
        </p:nvSpPr>
        <p:spPr>
          <a:xfrm>
            <a:off x="4565583" y="2798058"/>
            <a:ext cx="306083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AT" sz="4400" u="sng" dirty="0">
                <a:solidFill>
                  <a:schemeClr val="bg1"/>
                </a:solidFill>
                <a:latin typeface="Impact" panose="020B0806030902050204" pitchFamily="34" charset="0"/>
              </a:rPr>
              <a:t>Schlusswort</a:t>
            </a:r>
          </a:p>
          <a:p>
            <a:pPr algn="ctr"/>
            <a:r>
              <a:rPr lang="de-AT" sz="3200" dirty="0">
                <a:solidFill>
                  <a:schemeClr val="bg1"/>
                </a:solidFill>
                <a:latin typeface="Avenir Next LT Pro" panose="020B0504020202020204" pitchFamily="34" charset="0"/>
              </a:rPr>
              <a:t>JSF / </a:t>
            </a:r>
            <a:r>
              <a:rPr lang="de-AT" sz="32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Qute</a:t>
            </a:r>
            <a:endParaRPr lang="de-AT" sz="3200" dirty="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8627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6DD91A-2071-4EB1-902D-A66E9DFC17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C44767B-D49D-40CE-B783-BEB51750E6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9" name="Grafik 8" descr="Ein Bild, das drinnen, dunkel, Tisch, sitzend enthält.&#10;&#10;Automatisch generierte Beschreibung">
            <a:extLst>
              <a:ext uri="{FF2B5EF4-FFF2-40B4-BE49-F238E27FC236}">
                <a16:creationId xmlns:a16="http://schemas.microsoft.com/office/drawing/2014/main" id="{3289868C-0A30-45C8-8EF6-AFE87C5EEA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31" t="-86" r="-123" b="86"/>
          <a:stretch/>
        </p:blipFill>
        <p:spPr>
          <a:xfrm>
            <a:off x="-1" y="-16073"/>
            <a:ext cx="12239625" cy="6884789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4B8FE081-AE50-4BFA-B512-2056685B4CF0}"/>
              </a:ext>
            </a:extLst>
          </p:cNvPr>
          <p:cNvSpPr txBox="1"/>
          <p:nvPr/>
        </p:nvSpPr>
        <p:spPr>
          <a:xfrm>
            <a:off x="3600880" y="2644170"/>
            <a:ext cx="49902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4800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Danke für Ihre Aufmerksamkeit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1CA014B-43C7-4571-B79D-6248FB51702B}"/>
              </a:ext>
            </a:extLst>
          </p:cNvPr>
          <p:cNvSpPr txBox="1"/>
          <p:nvPr/>
        </p:nvSpPr>
        <p:spPr>
          <a:xfrm>
            <a:off x="10555646" y="6360756"/>
            <a:ext cx="1636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René Deicker</a:t>
            </a:r>
          </a:p>
        </p:txBody>
      </p:sp>
    </p:spTree>
    <p:extLst>
      <p:ext uri="{BB962C8B-B14F-4D97-AF65-F5344CB8AC3E}">
        <p14:creationId xmlns:p14="http://schemas.microsoft.com/office/powerpoint/2010/main" val="114240501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6DD91A-2071-4EB1-902D-A66E9DFC17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C44767B-D49D-40CE-B783-BEB51750E6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9" name="Grafik 8" descr="Ein Bild, das drinnen, dunkel, Tisch, sitzend enthält.&#10;&#10;Automatisch generierte Beschreibung">
            <a:extLst>
              <a:ext uri="{FF2B5EF4-FFF2-40B4-BE49-F238E27FC236}">
                <a16:creationId xmlns:a16="http://schemas.microsoft.com/office/drawing/2014/main" id="{3289868C-0A30-45C8-8EF6-AFE87C5EEA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31" t="-86" r="-123" b="86"/>
          <a:stretch/>
        </p:blipFill>
        <p:spPr>
          <a:xfrm>
            <a:off x="-1" y="-16073"/>
            <a:ext cx="12239625" cy="6884789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4B8FE081-AE50-4BFA-B512-2056685B4CF0}"/>
              </a:ext>
            </a:extLst>
          </p:cNvPr>
          <p:cNvSpPr txBox="1"/>
          <p:nvPr/>
        </p:nvSpPr>
        <p:spPr>
          <a:xfrm>
            <a:off x="771954" y="383192"/>
            <a:ext cx="49902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4800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Quellen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1CA014B-43C7-4571-B79D-6248FB51702B}"/>
              </a:ext>
            </a:extLst>
          </p:cNvPr>
          <p:cNvSpPr txBox="1"/>
          <p:nvPr/>
        </p:nvSpPr>
        <p:spPr>
          <a:xfrm>
            <a:off x="10555646" y="6360756"/>
            <a:ext cx="1636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René Deicker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5142AF0-8FB0-429B-8678-0E6DADDC9F3D}"/>
              </a:ext>
            </a:extLst>
          </p:cNvPr>
          <p:cNvSpPr txBox="1"/>
          <p:nvPr/>
        </p:nvSpPr>
        <p:spPr>
          <a:xfrm>
            <a:off x="1000123" y="1214189"/>
            <a:ext cx="10742698" cy="670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000" u="sng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https://rieckpil.de/category/java-ee/jsf/</a:t>
            </a:r>
            <a:endParaRPr lang="de-AT" sz="2000" u="sng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000" u="sng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https://blogs.oracle.com/theaquarium/why-another-mvc-framework-in-java-ee-8</a:t>
            </a:r>
            <a:endParaRPr lang="de-AT" sz="2000" u="sng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000" u="sng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https://www.oracle.com/technical-resources/articles/java/mvc.html</a:t>
            </a:r>
            <a:endParaRPr lang="de-AT" sz="2000" u="sng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000" u="sng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https://splendit.at/2015/07/16/mvc-pattern-und-die-umsetzung-in-verschiedenen-frameworks/</a:t>
            </a:r>
            <a:endParaRPr lang="de-AT" sz="2000" u="sng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000" u="sng" dirty="0">
                <a:solidFill>
                  <a:schemeClr val="bg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https://docs.oracle.com/javaee/7/tutorial/jsf-intro006.htm#BNAQS</a:t>
            </a:r>
            <a:endParaRPr lang="de-AT" sz="2000" u="sng" dirty="0">
              <a:solidFill>
                <a:schemeClr val="bg1"/>
              </a:solidFill>
              <a:hlinkClick r:id="rId9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000" u="sng" dirty="0">
                <a:solidFill>
                  <a:schemeClr val="bg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https://www.javatpoint.com/jsf-managed-beans</a:t>
            </a:r>
            <a:endParaRPr lang="de-AT" sz="2000" u="sng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000" u="sng" dirty="0">
                <a:solidFill>
                  <a:schemeClr val="bg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https://www.youtube.com/watch?v=U0YZiO1nKFs&amp;list=PLCaS22Sjc8YRf7CsYx-9grOagq6TokClp</a:t>
            </a:r>
            <a:endParaRPr lang="de-AT" sz="2000" u="sng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000" u="sng" dirty="0">
                <a:solidFill>
                  <a:schemeClr val="bg1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https://www.udemy.com/course/jsf-tutorial/</a:t>
            </a:r>
            <a:endParaRPr lang="de-AT" sz="2000" u="sng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000" u="sng" dirty="0">
                <a:solidFill>
                  <a:schemeClr val="bg1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https://rieckpil.de/howto-create-nice-looking-jsf-2-3-applications-with-primefaces-7-0/</a:t>
            </a:r>
            <a:endParaRPr lang="de-AT" sz="2000" u="sng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000" u="sng" dirty="0">
                <a:solidFill>
                  <a:schemeClr val="bg1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https://rieckpil.de/common-enterprise-use-cases/</a:t>
            </a:r>
            <a:endParaRPr lang="de-AT" sz="2000" u="sng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000" u="sng" dirty="0">
                <a:solidFill>
                  <a:schemeClr val="bg1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http://edufs.edu.htl-leonding.ac.at/~t.stuetz/download/nvs/presentations/10.JSF.Primefaces.pdf</a:t>
            </a:r>
            <a:endParaRPr lang="de-AT" sz="2000" u="sng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000" u="sng" dirty="0">
                <a:solidFill>
                  <a:schemeClr val="bg1"/>
                </a:solid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https://bansihaudakari.wordpress.com/frameworks/jsf/jsf-lifecycle/</a:t>
            </a:r>
            <a:endParaRPr lang="de-AT" sz="2000" u="sng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000" u="sng" dirty="0">
                <a:solidFill>
                  <a:schemeClr val="bg1"/>
                </a:solid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https://jaxenter.de/mvc-web-framework-java-enterprise-72358</a:t>
            </a:r>
            <a:endParaRPr lang="de-AT" sz="2000" u="sng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000" u="sng" dirty="0">
                <a:solidFill>
                  <a:schemeClr val="bg1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https://www.ntu.edu.sg/home/ehchua/programming/java/JSPByExample.html</a:t>
            </a:r>
            <a:endParaRPr lang="de-AT" sz="2000" u="sng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000" u="sng" dirty="0">
                <a:solidFill>
                  <a:schemeClr val="bg1"/>
                </a:solidFill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https://www.heise.de/ix/artikel/Quattro-Stagioni-505830.html</a:t>
            </a:r>
            <a:endParaRPr lang="de-AT" sz="2000" u="sng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000" u="sng" dirty="0">
                <a:solidFill>
                  <a:schemeClr val="bg1"/>
                </a:solidFill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https://www.javabullets.com/is-jsf-still-relevant/</a:t>
            </a:r>
            <a:endParaRPr lang="de-AT" sz="2000" u="sng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AT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AT" sz="2000" u="sng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AT" sz="2400" u="sng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AT" sz="2400" u="sng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AT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636033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">
  <a:themeElements>
    <a:clrScheme name="Blau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331</Words>
  <Application>Microsoft Office PowerPoint</Application>
  <PresentationFormat>Breitbild</PresentationFormat>
  <Paragraphs>54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6" baseType="lpstr">
      <vt:lpstr>Aharoni</vt:lpstr>
      <vt:lpstr>Arial</vt:lpstr>
      <vt:lpstr>Avenir Next LT Pro</vt:lpstr>
      <vt:lpstr>Calibri</vt:lpstr>
      <vt:lpstr>Calibri Light</vt:lpstr>
      <vt:lpstr>Impact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Administrator Deicker</dc:creator>
  <cp:lastModifiedBy>Administrator Deicker</cp:lastModifiedBy>
  <cp:revision>102</cp:revision>
  <dcterms:created xsi:type="dcterms:W3CDTF">2019-11-13T18:55:16Z</dcterms:created>
  <dcterms:modified xsi:type="dcterms:W3CDTF">2020-02-12T12:34:49Z</dcterms:modified>
</cp:coreProperties>
</file>

<file path=docProps/thumbnail.jpeg>
</file>